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12"/>
  </p:notesMasterIdLst>
  <p:sldIdLst>
    <p:sldId id="256" r:id="rId2"/>
    <p:sldId id="278" r:id="rId3"/>
    <p:sldId id="258" r:id="rId4"/>
    <p:sldId id="279" r:id="rId5"/>
    <p:sldId id="281" r:id="rId6"/>
    <p:sldId id="282" r:id="rId7"/>
    <p:sldId id="283" r:id="rId8"/>
    <p:sldId id="285" r:id="rId9"/>
    <p:sldId id="284" r:id="rId10"/>
    <p:sldId id="286" r:id="rId11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00034"/>
    <a:srgbClr val="002F75"/>
    <a:srgbClr val="002F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69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BC47B5-ADAF-41B0-8E25-798150F70C66}" type="datetimeFigureOut">
              <a:rPr lang="zh-CN" altLang="en-US" smtClean="0"/>
              <a:t>2022/12/20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33EC7-D770-4470-B266-BEBD01C7444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5231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33EC7-D770-4470-B266-BEBD01C74447}" type="slidenum">
              <a:rPr lang="zh-CN" altLang="en-US" smtClean="0"/>
              <a:t>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7323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圖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B33EC7-D770-4470-B266-BEBD01C7444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5530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638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页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241204"/>
            <a:ext cx="9389882" cy="908429"/>
          </a:xfrm>
          <a:prstGeom prst="rect">
            <a:avLst/>
          </a:prstGeom>
        </p:spPr>
        <p:txBody>
          <a:bodyPr/>
          <a:lstStyle>
            <a:lvl1pPr>
              <a:defRPr>
                <a:latin typeface="思源黑体 CN Heavy" panose="020B0A00000000000000" pitchFamily="34" charset="-122"/>
                <a:ea typeface="思源黑体 CN Heavy" panose="020B0A00000000000000" pitchFamily="34" charset="-122"/>
              </a:defRPr>
            </a:lvl1pPr>
          </a:lstStyle>
          <a:p>
            <a:pPr>
              <a:defRPr/>
            </a:pPr>
            <a:r>
              <a:rPr kumimoji="1" lang="zh-CN" altLang="en-US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主标题</a:t>
            </a:r>
            <a:r>
              <a:rPr kumimoji="1" lang="en-US" altLang="zh-CN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kumimoji="1" lang="zh-CN" altLang="en-US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字号</a:t>
            </a:r>
            <a:r>
              <a:rPr kumimoji="1" lang="en-US" altLang="zh-CN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30-36</a:t>
            </a:r>
            <a:endParaRPr kumimoji="1" lang="zh-TW" altLang="en-US" sz="3600" b="1" dirty="0">
              <a:solidFill>
                <a:srgbClr val="002F7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2127243"/>
            <a:ext cx="9389882" cy="422737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 b="0">
                <a:latin typeface="思源黑体 CN Normal" panose="020B0400000000000000" pitchFamily="34" charset="-122"/>
                <a:ea typeface="思源黑体 CN Normal" panose="020B0400000000000000" pitchFamily="34" charset="-122"/>
              </a:defRPr>
            </a:lvl1pPr>
            <a:lvl2pPr>
              <a:defRPr sz="1600" b="0"/>
            </a:lvl2pPr>
            <a:lvl3pPr>
              <a:defRPr sz="1600" b="0"/>
            </a:lvl3pPr>
          </a:lstStyle>
          <a:p>
            <a:r>
              <a:rPr kumimoji="1" lang="zh-CN" altLang="en-US" sz="1600" dirty="0">
                <a:latin typeface="+mj-ea"/>
                <a:ea typeface="+mj-ea"/>
                <a:sym typeface="等线"/>
              </a:rPr>
              <a:t>正文内容</a:t>
            </a:r>
            <a:r>
              <a:rPr kumimoji="1" lang="en-US" altLang="zh-CN" sz="1600" dirty="0">
                <a:latin typeface="+mj-ea"/>
                <a:ea typeface="+mj-ea"/>
                <a:sym typeface="等线"/>
              </a:rPr>
              <a:t>-</a:t>
            </a:r>
            <a:r>
              <a:rPr kumimoji="1" lang="zh-CN" altLang="en-US" sz="1600" dirty="0">
                <a:latin typeface="+mj-ea"/>
                <a:ea typeface="+mj-ea"/>
                <a:sym typeface="等线"/>
              </a:rPr>
              <a:t>字号</a:t>
            </a:r>
            <a:r>
              <a:rPr kumimoji="1" lang="en-US" altLang="zh-CN" sz="1600" dirty="0">
                <a:latin typeface="+mj-ea"/>
                <a:ea typeface="+mj-ea"/>
                <a:sym typeface="等线"/>
              </a:rPr>
              <a:t>12-18</a:t>
            </a:r>
            <a:endParaRPr lang="zh-CN" altLang="en-US" dirty="0"/>
          </a:p>
        </p:txBody>
      </p:sp>
      <p:sp>
        <p:nvSpPr>
          <p:cNvPr id="4" name="灯片编号占位符 5">
            <a:extLst>
              <a:ext uri="{FF2B5EF4-FFF2-40B4-BE49-F238E27FC236}">
                <a16:creationId xmlns:a16="http://schemas.microsoft.com/office/drawing/2014/main" id="{6D06F396-41A5-42E3-5F20-72B3893B1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14045" y="6318435"/>
            <a:ext cx="7403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latin typeface="思源黑体 CN Regular" panose="020B0500000000000000" pitchFamily="34" charset="-122"/>
                <a:ea typeface="思源黑体 CN Regular" panose="020B0500000000000000" pitchFamily="34" charset="-122"/>
              </a:defRPr>
            </a:lvl1pPr>
          </a:lstStyle>
          <a:p>
            <a:fld id="{E5386DCD-524C-4D6B-849A-07B12901B9AD}" type="slidenum">
              <a:rPr lang="zh-CN" altLang="en-US" smtClean="0"/>
              <a:pPr/>
              <a:t>‹#›</a:t>
            </a:fld>
            <a:r>
              <a:rPr lang="en-US" altLang="zh-CN" dirty="0"/>
              <a:t>/N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882"/>
            <a:ext cx="868837" cy="483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356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5352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838200" y="264917"/>
            <a:ext cx="7315200" cy="737165"/>
          </a:xfrm>
          <a:prstGeom prst="rect">
            <a:avLst/>
          </a:prstGeom>
        </p:spPr>
        <p:txBody>
          <a:bodyPr/>
          <a:lstStyle/>
          <a:p>
            <a:r>
              <a:rPr lang="zh-CN" altLang="en-US" dirty="0"/>
              <a:t>主标题文本样式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5417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副标题文本样式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lnSpc>
                <a:spcPct val="150000"/>
              </a:lnSpc>
              <a:defRPr lang="zh-CN" altLang="zh-CN" sz="1600" smtClean="0">
                <a:effectLst/>
              </a:defRPr>
            </a:lvl1pPr>
          </a:lstStyle>
          <a:p>
            <a:pPr lvl="0"/>
            <a:r>
              <a:rPr lang="zh-CN" altLang="en-US" dirty="0"/>
              <a:t>正文文本样式</a:t>
            </a:r>
            <a:r>
              <a:rPr lang="en-US" altLang="zh-CN" dirty="0"/>
              <a:t>——</a:t>
            </a:r>
          </a:p>
          <a:p>
            <a:pPr lvl="0"/>
            <a:r>
              <a:rPr lang="zh-CN" altLang="en-US" dirty="0"/>
              <a:t>作为全球领先的智能制造及工业互联网整体解决方案服务商，工业富联始终坚持深耕中国、布局全球的生产和经营策略，业务范围覆盖数据全流程，在全球产业链中构建起国内与国外的桥梁，并基于多年来在精益管理、供应链管理、柔性生产方面的经验，实现国内国外双循环，解决国内制造、原材料、销售在外问题，发挥桥梁纽带作用。</a:t>
            </a:r>
            <a:endParaRPr lang="zh-CN" altLang="zh-CN" sz="1050" kern="100" dirty="0">
              <a:effectLst/>
              <a:latin typeface="等线" panose="02010600030101010101" pitchFamily="2" charset="-122"/>
              <a:ea typeface="等线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5026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289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7457" y="313068"/>
            <a:ext cx="5645728" cy="73716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42264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9952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059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6661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7457" y="313068"/>
            <a:ext cx="5645728" cy="73716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137457" y="2303115"/>
            <a:ext cx="5645728" cy="18948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8342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5386DCD-524C-4D6B-849A-07B12901B9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8274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137457" y="313068"/>
            <a:ext cx="5645728" cy="737165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588869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占位符 4"/>
          <p:cNvSpPr>
            <a:spLocks noGrp="1"/>
          </p:cNvSpPr>
          <p:nvPr>
            <p:ph type="title"/>
          </p:nvPr>
        </p:nvSpPr>
        <p:spPr>
          <a:xfrm>
            <a:off x="848411" y="461817"/>
            <a:ext cx="9341963" cy="7919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kumimoji="1" lang="zh-CN" altLang="en-US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主标题</a:t>
            </a:r>
            <a:r>
              <a:rPr kumimoji="1" lang="en-US" altLang="zh-CN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-</a:t>
            </a:r>
            <a:r>
              <a:rPr kumimoji="1" lang="zh-CN" altLang="en-US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字号</a:t>
            </a:r>
            <a:r>
              <a:rPr kumimoji="1" lang="en-US" altLang="zh-CN" sz="3600" b="1" dirty="0">
                <a:solidFill>
                  <a:srgbClr val="002F75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30-36</a:t>
            </a:r>
            <a:endParaRPr kumimoji="1" lang="zh-TW" altLang="en-US" sz="3600" b="1" dirty="0">
              <a:solidFill>
                <a:srgbClr val="002F75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848411" y="2055043"/>
            <a:ext cx="9341964" cy="43180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2"/>
            <a:r>
              <a:rPr lang="zh-CN" altLang="en-US" dirty="0"/>
              <a:t>第三级</a:t>
            </a:r>
          </a:p>
        </p:txBody>
      </p:sp>
    </p:spTree>
    <p:extLst>
      <p:ext uri="{BB962C8B-B14F-4D97-AF65-F5344CB8AC3E}">
        <p14:creationId xmlns:p14="http://schemas.microsoft.com/office/powerpoint/2010/main" val="636220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思源黑体 CN Heavy" panose="020B0A00000000000000" pitchFamily="34" charset="-122"/>
          <a:ea typeface="思源黑体 CN Heavy" panose="020B0A00000000000000" pitchFamily="34" charset="-122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j-ea"/>
          <a:ea typeface="+mj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b="1" kern="1200">
          <a:solidFill>
            <a:schemeClr val="tx1"/>
          </a:solidFill>
          <a:latin typeface="+mj-ea"/>
          <a:ea typeface="+mj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思源黑体 CN Normal" panose="020B0400000000000000" pitchFamily="34" charset="-122"/>
          <a:ea typeface="思源黑体 CN Normal" panose="020B0400000000000000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ea"/>
          <a:ea typeface="+mj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ea"/>
          <a:ea typeface="+mj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drive.google.com/file/d/1RVL-z53myPbXWknuy9KDweLcFAWfF_i8/view?usp=share_link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drive.google.com/file/d/1RVL-z53myPbXWknuy9KDweLcFAWfF_i8/view?usp=share_link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154452" y="1927244"/>
            <a:ext cx="6101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T99X171.00 comparison table of different FW CPU Loading</a:t>
            </a:r>
            <a:endParaRPr lang="en-US" altLang="zh-TW" sz="2400" b="1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546338" y="4259219"/>
            <a:ext cx="474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en-US" altLang="zh-TW" dirty="0" err="1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Cooper.Kung</a:t>
            </a:r>
            <a:endParaRPr lang="en-US" altLang="zh-TW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等线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546338" y="4659329"/>
            <a:ext cx="4746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en-US" altLang="zh-CN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2022.1</a:t>
            </a:r>
            <a:r>
              <a:rPr lang="en-US" altLang="zh-TW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2</a:t>
            </a:r>
            <a:r>
              <a:rPr lang="en-US" altLang="zh-CN" dirty="0" smtClean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等线"/>
              </a:rPr>
              <a:t>.20</a:t>
            </a:r>
            <a:endParaRPr lang="en-US" altLang="zh-TW" dirty="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sym typeface="等线"/>
            </a:endParaRPr>
          </a:p>
        </p:txBody>
      </p:sp>
    </p:spTree>
    <p:extLst>
      <p:ext uri="{BB962C8B-B14F-4D97-AF65-F5344CB8AC3E}">
        <p14:creationId xmlns:p14="http://schemas.microsoft.com/office/powerpoint/2010/main" val="1063983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>
          <a:xfrm>
            <a:off x="11454093" y="6559772"/>
            <a:ext cx="704032" cy="259577"/>
          </a:xfrm>
        </p:spPr>
        <p:txBody>
          <a:bodyPr/>
          <a:lstStyle/>
          <a:p>
            <a:fld id="{E5386DCD-524C-4D6B-849A-07B12901B9AD}" type="slidenum">
              <a:rPr lang="zh-CN" altLang="en-US" smtClean="0"/>
              <a:pPr/>
              <a:t>1</a:t>
            </a:fld>
            <a:r>
              <a:rPr lang="en-US" altLang="zh-CN"/>
              <a:t>/N</a:t>
            </a:r>
            <a:endParaRPr lang="en-US" altLang="zh-CN" dirty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321899"/>
              </p:ext>
            </p:extLst>
          </p:nvPr>
        </p:nvGraphicFramePr>
        <p:xfrm>
          <a:off x="0" y="813441"/>
          <a:ext cx="8868032" cy="57463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34016">
                  <a:extLst>
                    <a:ext uri="{9D8B030D-6E8A-4147-A177-3AD203B41FA5}">
                      <a16:colId xmlns:a16="http://schemas.microsoft.com/office/drawing/2014/main" val="2614655065"/>
                    </a:ext>
                  </a:extLst>
                </a:gridCol>
                <a:gridCol w="4434016">
                  <a:extLst>
                    <a:ext uri="{9D8B030D-6E8A-4147-A177-3AD203B41FA5}">
                      <a16:colId xmlns:a16="http://schemas.microsoft.com/office/drawing/2014/main" val="1905672720"/>
                    </a:ext>
                  </a:extLst>
                </a:gridCol>
              </a:tblGrid>
              <a:tr h="403795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1400" b="1" dirty="0">
                          <a:solidFill>
                            <a:schemeClr val="bg1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T99X171.00 comparison table of different FW CPU Loading</a:t>
                      </a:r>
                      <a:r>
                        <a:rPr lang="en-US" altLang="zh-CN" sz="1400" b="1" dirty="0">
                          <a:solidFill>
                            <a:srgbClr val="FFFF00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(Test condition: 4K Video</a:t>
                      </a:r>
                      <a:r>
                        <a:rPr lang="en-US" altLang="zh-CN" sz="1400" b="1" baseline="0" dirty="0">
                          <a:solidFill>
                            <a:srgbClr val="FFFF00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 on local + </a:t>
                      </a:r>
                      <a:r>
                        <a:rPr lang="en-US" altLang="zh-CN" sz="1400" b="1" baseline="0" dirty="0" err="1">
                          <a:solidFill>
                            <a:srgbClr val="FFFF00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iperf</a:t>
                      </a:r>
                      <a:r>
                        <a:rPr lang="en-US" altLang="zh-CN" sz="1400" b="1" baseline="0" dirty="0">
                          <a:solidFill>
                            <a:srgbClr val="FFFF00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 50Mbps</a:t>
                      </a:r>
                      <a:r>
                        <a:rPr lang="en-US" altLang="zh-CN" sz="1400" b="1" dirty="0">
                          <a:solidFill>
                            <a:srgbClr val="FFFF00"/>
                          </a:solidFill>
                          <a:latin typeface="思源黑体 CN Heavy" panose="020B0A00000000000000" pitchFamily="34" charset="-122"/>
                          <a:ea typeface="思源黑体 CN Heavy" panose="020B0A00000000000000" pitchFamily="34" charset="-122"/>
                        </a:rPr>
                        <a:t>)</a:t>
                      </a:r>
                      <a:endParaRPr lang="en-US" altLang="zh-TW" sz="1400" b="1" dirty="0">
                        <a:solidFill>
                          <a:srgbClr val="FFFF00"/>
                        </a:solidFill>
                        <a:latin typeface="思源黑体 CN Heavy" panose="020B0A00000000000000" pitchFamily="34" charset="-122"/>
                        <a:ea typeface="思源黑体 CN Heavy" panose="020B0A00000000000000" pitchFamily="34" charset="-122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416075"/>
                  </a:ext>
                </a:extLst>
              </a:tr>
              <a:tr h="232278">
                <a:tc>
                  <a:txBody>
                    <a:bodyPr/>
                    <a:lstStyle/>
                    <a:p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1.FW Version: 15.502.13(r13 DVT1)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1.FW Version: 15.523.06(Remove Shield CAN)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588629"/>
                  </a:ext>
                </a:extLst>
              </a:tr>
              <a:tr h="10612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2.Command: vmstat</a:t>
                      </a:r>
                      <a:endParaRPr lang="zh-TW" alt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2.Command: vmstat</a:t>
                      </a:r>
                    </a:p>
                    <a:p>
                      <a:endParaRPr lang="zh-TW" alt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621642"/>
                  </a:ext>
                </a:extLst>
              </a:tr>
              <a:tr h="232278">
                <a:tc>
                  <a:txBody>
                    <a:bodyPr/>
                    <a:lstStyle/>
                    <a:p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3.CPU Load = 100-id=</a:t>
                      </a:r>
                      <a:r>
                        <a:rPr lang="en-US" altLang="zh-TW" sz="1200" dirty="0">
                          <a:solidFill>
                            <a:srgbClr val="FF0000"/>
                          </a:solidFill>
                        </a:rPr>
                        <a:t>80%</a:t>
                      </a:r>
                      <a:endParaRPr lang="zh-TW" altLang="en-US" sz="12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3.CPU Load = 100-id=27%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210631"/>
                  </a:ext>
                </a:extLst>
              </a:tr>
              <a:tr h="1922748">
                <a:tc>
                  <a:txBody>
                    <a:bodyPr/>
                    <a:lstStyle/>
                    <a:p>
                      <a:r>
                        <a:rPr lang="en-US" altLang="zh-TW" sz="1200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4.Cause of high CPU loading: </a:t>
                      </a: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en-US" altLang="zh-TW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en-US" altLang="zh-TW" sz="1100" dirty="0">
                          <a:solidFill>
                            <a:srgbClr val="FF0000"/>
                          </a:solidFill>
                        </a:rPr>
                        <a:t>logcat will continue output error message,</a:t>
                      </a:r>
                      <a:r>
                        <a:rPr lang="en-US" altLang="zh-TW" sz="11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TW" sz="1100" dirty="0">
                          <a:solidFill>
                            <a:srgbClr val="FF0000"/>
                          </a:solidFill>
                        </a:rPr>
                        <a:t>It will cause high load on system</a:t>
                      </a:r>
                      <a:r>
                        <a:rPr lang="en-US" altLang="zh-TW" sz="1100" baseline="0" dirty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en-US" altLang="zh-TW" sz="1100" dirty="0">
                          <a:solidFill>
                            <a:srgbClr val="FF0000"/>
                          </a:solidFill>
                        </a:rPr>
                        <a:t>server</a:t>
                      </a:r>
                      <a:endParaRPr lang="zh-TW" altLang="en-US" sz="11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366295"/>
                  </a:ext>
                </a:extLst>
              </a:tr>
              <a:tr h="1179915">
                <a:tc gridSpan="2">
                  <a:txBody>
                    <a:bodyPr/>
                    <a:lstStyle/>
                    <a:p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5. Summary:</a:t>
                      </a:r>
                      <a:r>
                        <a:rPr lang="zh-TW" altLang="en-US" sz="1200" dirty="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15.502.13(r13 DVT) FW will logcat output error message continuously when Ethernet connected. </a:t>
                      </a:r>
                    </a:p>
                    <a:p>
                      <a:r>
                        <a:rPr lang="en-US" altLang="zh-TW" sz="1200" baseline="0" dirty="0">
                          <a:solidFill>
                            <a:srgbClr val="0000FF"/>
                          </a:solidFill>
                        </a:rPr>
                        <a:t>                      </a:t>
                      </a:r>
                      <a:r>
                        <a:rPr lang="en-US" altLang="zh-TW" sz="1200" dirty="0">
                          <a:solidFill>
                            <a:srgbClr val="0000FF"/>
                          </a:solidFill>
                        </a:rPr>
                        <a:t>It will also causes high CPU load and leads to poor thermal test results.</a:t>
                      </a:r>
                      <a:endParaRPr lang="zh-TW" altLang="en-US" sz="1200" kern="1200" dirty="0">
                        <a:solidFill>
                          <a:srgbClr val="0000FF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126576"/>
                  </a:ext>
                </a:extLst>
              </a:tr>
            </a:tbl>
          </a:graphicData>
        </a:graphic>
      </p:graphicFrame>
      <p:pic>
        <p:nvPicPr>
          <p:cNvPr id="6" name="圖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0" y="1842396"/>
            <a:ext cx="3981574" cy="787987"/>
          </a:xfrm>
          <a:prstGeom prst="rect">
            <a:avLst/>
          </a:prstGeom>
        </p:spPr>
      </p:pic>
      <p:pic>
        <p:nvPicPr>
          <p:cNvPr id="8" name="圖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1042" y="1676603"/>
            <a:ext cx="4386990" cy="85661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8505352" y="1516359"/>
            <a:ext cx="247959" cy="10168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" name="圖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00480"/>
            <a:ext cx="4353991" cy="1504036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3690393" y="1727959"/>
            <a:ext cx="250693" cy="101686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22802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88135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4DB968-FE60-49DB-B170-6CA93BC84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ALT</a:t>
            </a:r>
            <a:r>
              <a:rPr lang="ko-KR" altLang="en-US" dirty="0"/>
              <a:t> </a:t>
            </a:r>
            <a:r>
              <a:rPr lang="en-US" altLang="ko-KR" dirty="0"/>
              <a:t>Test</a:t>
            </a:r>
            <a:r>
              <a:rPr lang="ko-KR" altLang="en-US" dirty="0"/>
              <a:t> </a:t>
            </a:r>
            <a:r>
              <a:rPr lang="en-US" altLang="ko-KR" dirty="0"/>
              <a:t>result</a:t>
            </a:r>
            <a:r>
              <a:rPr lang="ko-KR" altLang="en-US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8AD341C-9B42-48D8-B13D-C7B48E0875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/>
              <a:t>TestFW</a:t>
            </a:r>
            <a:r>
              <a:rPr lang="en-US" altLang="ko-KR" dirty="0"/>
              <a:t> : r13 dvt1 (15.502.13) image link , </a:t>
            </a:r>
            <a:br>
              <a:rPr lang="en-US" altLang="ko-KR" dirty="0"/>
            </a:br>
            <a:r>
              <a:rPr lang="en-US" altLang="ko-KR" dirty="0">
                <a:hlinkClick r:id="rId2"/>
              </a:rPr>
              <a:t>https://drive.google.com/file/d/1RVL-z53myPbXWknuy9KDweLcFAWfF_i8/view?usp=share_link</a:t>
            </a:r>
            <a:r>
              <a:rPr lang="en-US" altLang="ko-KR" dirty="0"/>
              <a:t> </a:t>
            </a:r>
            <a:br>
              <a:rPr lang="en-US" altLang="ko-KR" dirty="0"/>
            </a:b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644EA08-9DB9-437D-918D-55D77BA68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3</a:t>
            </a:fld>
            <a:r>
              <a:rPr lang="en-US" altLang="zh-CN"/>
              <a:t>/N</a:t>
            </a:r>
            <a:endParaRPr lang="en-US" altLang="zh-CN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3083A34-FCD7-49F4-853D-F810FCB40F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222" y="2862909"/>
            <a:ext cx="7943850" cy="2943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98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2E16B90-BAC5-434F-8683-017EF9FFF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ALT</a:t>
            </a:r>
            <a:r>
              <a:rPr lang="ko-KR" altLang="en-US" dirty="0"/>
              <a:t> </a:t>
            </a:r>
            <a:r>
              <a:rPr lang="en-US" altLang="ko-KR" dirty="0"/>
              <a:t>Test</a:t>
            </a:r>
            <a:r>
              <a:rPr lang="ko-KR" altLang="en-US" dirty="0"/>
              <a:t> </a:t>
            </a:r>
            <a:r>
              <a:rPr lang="en-US" altLang="ko-KR" dirty="0"/>
              <a:t>result</a:t>
            </a:r>
            <a:r>
              <a:rPr lang="ko-KR" altLang="en-US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963C1CC-90A5-47FB-AC57-ACFD3A91E3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27243"/>
            <a:ext cx="10127388" cy="4227375"/>
          </a:xfrm>
        </p:spPr>
        <p:txBody>
          <a:bodyPr/>
          <a:lstStyle/>
          <a:p>
            <a:r>
              <a:rPr lang="en-US" altLang="ko-KR" dirty="0"/>
              <a:t>Running </a:t>
            </a:r>
            <a:r>
              <a:rPr lang="en-US" altLang="ko-KR" dirty="0" err="1"/>
              <a:t>Youtube</a:t>
            </a:r>
            <a:r>
              <a:rPr lang="en-US" altLang="ko-KR" dirty="0"/>
              <a:t>(4K) and iperf3 at the same time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0EB8634-6F03-4E41-93BC-5CA57720D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4</a:t>
            </a:fld>
            <a:r>
              <a:rPr lang="en-US" altLang="zh-CN"/>
              <a:t>/N</a:t>
            </a:r>
            <a:endParaRPr lang="en-US" altLang="zh-CN" dirty="0"/>
          </a:p>
        </p:txBody>
      </p:sp>
      <p:pic>
        <p:nvPicPr>
          <p:cNvPr id="5" name="내용 개체 틀 4">
            <a:extLst>
              <a:ext uri="{FF2B5EF4-FFF2-40B4-BE49-F238E27FC236}">
                <a16:creationId xmlns:a16="http://schemas.microsoft.com/office/drawing/2014/main" id="{64F06F2A-9C91-4202-8E92-CA7041CAD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405" y="2420844"/>
            <a:ext cx="5879803" cy="364017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D7AB1D1-8DC9-42BE-9FF8-389FA4311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8413" y="2420844"/>
            <a:ext cx="4067175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222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8453BA6-3097-4914-9360-1CA00B6E90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ALT</a:t>
            </a:r>
            <a:r>
              <a:rPr lang="ko-KR" altLang="en-US" dirty="0"/>
              <a:t> </a:t>
            </a:r>
            <a:r>
              <a:rPr lang="en-US" altLang="ko-KR" dirty="0"/>
              <a:t>Test</a:t>
            </a:r>
            <a:r>
              <a:rPr lang="ko-KR" altLang="en-US" dirty="0"/>
              <a:t> </a:t>
            </a:r>
            <a:r>
              <a:rPr lang="en-US" altLang="ko-KR" dirty="0"/>
              <a:t>result</a:t>
            </a:r>
            <a:r>
              <a:rPr lang="ko-KR" altLang="en-US" dirty="0"/>
              <a:t> 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FFBB624-A626-4948-B8E0-0423FB7D81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The connectivity log is observed every 2 minutes and 11 seconds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4AA57BC-B88F-43D7-AD59-437F454BD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5</a:t>
            </a:fld>
            <a:r>
              <a:rPr lang="en-US" altLang="zh-CN"/>
              <a:t>/N</a:t>
            </a:r>
            <a:endParaRPr lang="en-US" altLang="zh-CN" dirty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C1D7103-2990-43D3-9DBE-F69E3F8912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881" y="2406833"/>
            <a:ext cx="6270625" cy="3325799"/>
          </a:xfrm>
          <a:prstGeom prst="rect">
            <a:avLst/>
          </a:prstGeom>
        </p:spPr>
      </p:pic>
      <p:pic>
        <p:nvPicPr>
          <p:cNvPr id="6" name="내용 개체 틀 7">
            <a:extLst>
              <a:ext uri="{FF2B5EF4-FFF2-40B4-BE49-F238E27FC236}">
                <a16:creationId xmlns:a16="http://schemas.microsoft.com/office/drawing/2014/main" id="{8BDAF3FB-3EEA-44DB-A25C-8EBC118765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0187" y="2901640"/>
            <a:ext cx="4549366" cy="67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793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Re-test by Foxconn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/>
              <a:t>TestFW</a:t>
            </a:r>
            <a:r>
              <a:rPr lang="en-US" altLang="ko-KR" dirty="0"/>
              <a:t> : r13 dvt1 (15.502.13) image link , </a:t>
            </a:r>
            <a:br>
              <a:rPr lang="en-US" altLang="ko-KR" dirty="0"/>
            </a:br>
            <a:r>
              <a:rPr lang="en-US" altLang="ko-KR" dirty="0">
                <a:hlinkClick r:id="rId2"/>
              </a:rPr>
              <a:t>https://drive.google.com/file/d/1RVL-z53myPbXWknuy9KDweLcFAWfF_i8/view?usp=share_link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6</a:t>
            </a:fld>
            <a:r>
              <a:rPr lang="en-US" altLang="zh-CN" smtClean="0"/>
              <a:t>/N</a:t>
            </a:r>
            <a:endParaRPr lang="en-US" altLang="zh-CN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6734" y="2832265"/>
            <a:ext cx="3615888" cy="271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1752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Re-test by Foxconn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199409"/>
            <a:ext cx="9389882" cy="5155210"/>
          </a:xfrm>
        </p:spPr>
        <p:txBody>
          <a:bodyPr/>
          <a:lstStyle/>
          <a:p>
            <a:r>
              <a:rPr lang="en-US" altLang="zh-TW" dirty="0" smtClean="0"/>
              <a:t>Success log in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7</a:t>
            </a:fld>
            <a:r>
              <a:rPr lang="en-US" altLang="zh-CN" smtClean="0"/>
              <a:t>/N</a:t>
            </a:r>
            <a:endParaRPr lang="en-US" altLang="zh-CN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89144"/>
            <a:ext cx="3389927" cy="3008858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927" y="2961336"/>
            <a:ext cx="3419897" cy="2333520"/>
          </a:xfrm>
          <a:prstGeom prst="rect">
            <a:avLst/>
          </a:prstGeom>
        </p:spPr>
      </p:pic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9824" y="2024743"/>
            <a:ext cx="5337576" cy="3390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5749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Re-test by Foxconn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Running </a:t>
            </a:r>
            <a:r>
              <a:rPr lang="en-US" altLang="ko-KR" dirty="0" err="1"/>
              <a:t>Youtube</a:t>
            </a:r>
            <a:r>
              <a:rPr lang="en-US" altLang="ko-KR" dirty="0"/>
              <a:t>(4K) and iperf3 at the same time</a:t>
            </a:r>
            <a:endParaRPr lang="ko-KR" altLang="en-US" dirty="0"/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8</a:t>
            </a:fld>
            <a:r>
              <a:rPr lang="en-US" altLang="zh-CN" smtClean="0"/>
              <a:t>/N</a:t>
            </a:r>
            <a:endParaRPr lang="en-US" altLang="zh-CN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5143" y="2419639"/>
            <a:ext cx="4092209" cy="3898796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146" y="2493334"/>
            <a:ext cx="4727683" cy="299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1976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Re-test by Foxconn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543793"/>
            <a:ext cx="9389882" cy="4810826"/>
          </a:xfrm>
        </p:spPr>
        <p:txBody>
          <a:bodyPr/>
          <a:lstStyle/>
          <a:p>
            <a:r>
              <a:rPr lang="en-US" altLang="zh-TW" dirty="0">
                <a:solidFill>
                  <a:srgbClr val="FF0000"/>
                </a:solidFill>
              </a:rPr>
              <a:t>logcat will </a:t>
            </a:r>
            <a:r>
              <a:rPr lang="en-US" altLang="zh-TW" u="sng" dirty="0">
                <a:solidFill>
                  <a:srgbClr val="FF0000"/>
                </a:solidFill>
              </a:rPr>
              <a:t>continue</a:t>
            </a:r>
            <a:r>
              <a:rPr lang="en-US" altLang="zh-TW" dirty="0">
                <a:solidFill>
                  <a:srgbClr val="FF0000"/>
                </a:solidFill>
              </a:rPr>
              <a:t> output error message, It will cause high load on system </a:t>
            </a:r>
            <a:r>
              <a:rPr lang="en-US" altLang="zh-TW" dirty="0" smtClean="0">
                <a:solidFill>
                  <a:srgbClr val="FF0000"/>
                </a:solidFill>
              </a:rPr>
              <a:t>server(CPU Loading~90%)</a:t>
            </a:r>
            <a:endParaRPr lang="zh-TW" altLang="en-US" dirty="0">
              <a:solidFill>
                <a:srgbClr val="0000FF"/>
              </a:solidFill>
            </a:endParaRPr>
          </a:p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386DCD-524C-4D6B-849A-07B12901B9AD}" type="slidenum">
              <a:rPr lang="zh-CN" altLang="en-US" smtClean="0"/>
              <a:pPr/>
              <a:t>9</a:t>
            </a:fld>
            <a:r>
              <a:rPr lang="en-US" altLang="zh-CN" smtClean="0"/>
              <a:t>/N</a:t>
            </a:r>
            <a:endParaRPr lang="en-US" altLang="zh-CN" dirty="0"/>
          </a:p>
        </p:txBody>
      </p:sp>
      <p:pic>
        <p:nvPicPr>
          <p:cNvPr id="5" name="圖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5688"/>
            <a:ext cx="6435540" cy="4280312"/>
          </a:xfrm>
          <a:prstGeom prst="rect">
            <a:avLst/>
          </a:prstGeom>
        </p:spPr>
      </p:pic>
      <p:pic>
        <p:nvPicPr>
          <p:cNvPr id="6" name="圖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5540" y="2933206"/>
            <a:ext cx="5741508" cy="275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9146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2587</TotalTime>
  <Words>230</Words>
  <Application>Microsoft Office PowerPoint</Application>
  <PresentationFormat>寬螢幕</PresentationFormat>
  <Paragraphs>48</Paragraphs>
  <Slides>10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10</vt:i4>
      </vt:variant>
    </vt:vector>
  </HeadingPairs>
  <TitlesOfParts>
    <vt:vector size="22" baseType="lpstr">
      <vt:lpstr>等线</vt:lpstr>
      <vt:lpstr>Microsoft YaHei</vt:lpstr>
      <vt:lpstr>Microsoft YaHei</vt:lpstr>
      <vt:lpstr>黑体</vt:lpstr>
      <vt:lpstr>思源黑体 CN Heavy</vt:lpstr>
      <vt:lpstr>思源黑体 CN Normal</vt:lpstr>
      <vt:lpstr>思源黑体 CN Regular</vt:lpstr>
      <vt:lpstr>微軟正黑體</vt:lpstr>
      <vt:lpstr>新細明體</vt:lpstr>
      <vt:lpstr>Arial</vt:lpstr>
      <vt:lpstr>Times New Roman</vt:lpstr>
      <vt:lpstr>Office 主题​​</vt:lpstr>
      <vt:lpstr>PowerPoint 簡報</vt:lpstr>
      <vt:lpstr>PowerPoint 簡報</vt:lpstr>
      <vt:lpstr>PowerPoint 簡報</vt:lpstr>
      <vt:lpstr>ALT Test result </vt:lpstr>
      <vt:lpstr>ALT Test result </vt:lpstr>
      <vt:lpstr>ALT Test result </vt:lpstr>
      <vt:lpstr>Re-test by Foxconn</vt:lpstr>
      <vt:lpstr>Re-test by Foxconn</vt:lpstr>
      <vt:lpstr>Re-test by Foxconn</vt:lpstr>
      <vt:lpstr>Re-test by Foxconn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ZMY</dc:creator>
  <cp:lastModifiedBy>宮欽揚</cp:lastModifiedBy>
  <cp:revision>435</cp:revision>
  <dcterms:created xsi:type="dcterms:W3CDTF">2022-05-19T09:53:32Z</dcterms:created>
  <dcterms:modified xsi:type="dcterms:W3CDTF">2022-12-20T08:49:46Z</dcterms:modified>
</cp:coreProperties>
</file>